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62" r:id="rId2"/>
    <p:sldId id="301" r:id="rId3"/>
    <p:sldId id="305" r:id="rId4"/>
    <p:sldId id="299" r:id="rId5"/>
    <p:sldId id="270" r:id="rId6"/>
    <p:sldId id="306" r:id="rId7"/>
  </p:sldIdLst>
  <p:sldSz cx="12192000" cy="6858000"/>
  <p:notesSz cx="6858000" cy="9144000"/>
  <p:embeddedFontLst>
    <p:embeddedFont>
      <p:font typeface="Poppins" panose="00000500000000000000" pitchFamily="2" charset="0"/>
      <p:regular r:id="rId8"/>
      <p:bold r:id="rId9"/>
      <p:italic r:id="rId10"/>
      <p:boldItalic r:id="rId11"/>
    </p:embeddedFont>
    <p:embeddedFont>
      <p:font typeface="Pretendard" panose="02000503000000020004" pitchFamily="2" charset="-127"/>
      <p:regular r:id="rId12"/>
      <p:bold r:id="rId13"/>
    </p:embeddedFont>
    <p:embeddedFont>
      <p:font typeface="Pretendard Black" panose="02000A03000000020004" pitchFamily="2" charset="-127"/>
      <p:bold r:id="rId14"/>
    </p:embeddedFont>
    <p:embeddedFont>
      <p:font typeface="Pretendard Light" panose="02000403000000020004" pitchFamily="2" charset="-127"/>
      <p:regular r:id="rId15"/>
    </p:embeddedFont>
    <p:embeddedFont>
      <p:font typeface="Pretendard Medium" panose="02000603000000020004" pitchFamily="2" charset="-127"/>
      <p:regular r:id="rId16"/>
    </p:embeddedFont>
    <p:embeddedFont>
      <p:font typeface="Pretendard SemiBold" panose="02000703000000020004" pitchFamily="2" charset="-127"/>
      <p:regular r:id="rId16"/>
      <p:bold r:id="rId16"/>
    </p:embeddedFont>
  </p:embeddedFontLst>
  <p:defaultTextStyle>
    <a:defPPr>
      <a:defRPr lang="ko-Kore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52F9"/>
    <a:srgbClr val="29EE46"/>
    <a:srgbClr val="039FFB"/>
    <a:srgbClr val="E9B672"/>
    <a:srgbClr val="CAE4F2"/>
    <a:srgbClr val="CAC4F1"/>
    <a:srgbClr val="B7E1EE"/>
    <a:srgbClr val="F4D5E3"/>
    <a:srgbClr val="F0B6C8"/>
    <a:srgbClr val="F2ED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37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72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A198B-4FC8-EBD2-2F28-2DCC1CADD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6DAFFA-0B61-F7A8-2DD7-E7BFF1A21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6503B4-B00F-1ABA-C392-DEEAD468D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2E9877-192E-1A43-EDD6-DAC75F20B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72881E-9C2B-23EF-5A9D-F1B1DCDF3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4770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EA1D7-5267-46A7-D0D4-545B30C24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BE2AF2-CF11-3FDA-FCEA-C1E5BD9A8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B853B-35E7-5A9F-C721-4A0B75448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603B20-C63F-3BC4-FB48-F8605FBC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43B1AF-8C08-FDBB-80E7-45189716F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33958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F18472-49AD-E635-86D0-E49D4414F0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99BBDA-BED9-7525-7F84-48044465BF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8AAB10-DE9D-3FDA-24FF-A4F30714E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F7D7A8-C466-5A5D-A827-AED7E7E9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3D875A-B28B-578C-126D-E43C4938C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581072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BD80CF-3A3C-9088-5E14-B7AD4E8D2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507C3F-E7F5-4007-DD97-A8062847C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9F3C96-4128-6A65-8B07-CECCEE05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2D5486-3F2D-0656-C4F3-2C691085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210E2D-E3EA-2087-408E-821DAFE1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340139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7FFD04-AD99-AEF2-1558-54748081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176404-ACD4-BEB8-9AE3-94FBC2223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829906-D21C-AA4B-C09F-E3D10922A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A0E70-D696-4B7C-AC8F-376A5309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8C35D6-BCBB-05F7-EBEE-ECEF146B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811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B84CF-65DC-F31F-6B71-DB2A33E64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582807-C39D-9041-E5B3-0263295667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BB37BE-1160-05B1-2E1B-1054522AF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FA62EA-4B13-046A-6AB3-C06CD227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B19BE7-3CE7-0A03-C7AB-38E2F73E6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7B712F-022C-B795-4DB1-77C27170C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507498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F558AD-1422-DB35-BBD1-54F1E4A3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FDA688-29A9-7CAC-C537-7FA2E62B5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6A5EEB-177F-C058-5AAA-31A6FF944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6757B5-3068-3F20-5F3E-F626F26845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38EBE9-EB25-3BAB-D55D-71FF3E5CF4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1A2477-C0C8-17C9-8605-F156E539E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00EB06-C724-6D46-11B5-52AB85BA7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0B2423-6055-3F83-A9EF-4458E8F2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74317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42FDA-0814-4B3A-D658-B9D6A734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60303B3-BCBC-BFC7-83D0-D6CFF0285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8EF8501-86DD-E4D2-933A-7A186A8FA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06D1FD-AE2A-52B1-52D1-2C3464023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76259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4EEC61-DD5E-D5F2-B54C-9950DBB90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15D95B3-36DB-2324-6768-860AA8590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7AB9CB-1B1D-D907-FACF-633BEE25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21300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05A68-58F5-83AC-3BD2-B40EBBEBC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8BF2F0-68DF-4FED-BE81-521DB5248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5391DC-25FD-CB95-B28E-6BD225AFD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E2310-4D3E-6213-8567-0196A894B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E791A2-A44A-78A0-FB3E-3CB198F69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0432F9-BCCA-29B4-CBB1-596313F99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254604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1F5353-4EBD-A404-0769-68C3E6327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3933E7-C367-94C6-E0C8-CC47D7DC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737921-20BD-C1D7-7591-103E9B28B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CD2F81-33B8-030C-7BBA-B03645C9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F604C7-EEB7-3331-3154-6303B946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4B77C0-FFA7-DCAA-03DE-FA6677B17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53468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64AA87-774D-1081-537A-EAB7D820D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BE4287-0634-F373-AC17-89936DFB4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50D49F-E6FD-8965-6EA0-9AB8C8A0BD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6E65B-4D63-0246-8018-D7E9923E5A1F}" type="datetimeFigureOut">
              <a:rPr kumimoji="1" lang="ko-Kore-US" altLang="en-US" smtClean="0"/>
              <a:t>01/20/2025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CEBDE1-1501-9638-05F7-5664DE6462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EDB5C-B1AB-B35E-1703-BE5F3077A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5247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8156325" y="316961"/>
            <a:ext cx="5542223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054350" y="417249"/>
            <a:ext cx="28552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제</a:t>
            </a:r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10</a:t>
            </a:r>
            <a:r>
              <a:rPr kumimoji="1" lang="ko-KR" altLang="en-US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 </a:t>
            </a:r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 </a:t>
            </a:r>
            <a:r>
              <a:rPr kumimoji="1" lang="en-US" altLang="ko-KR" sz="16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daiv</a:t>
            </a:r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kumimoji="1" lang="ko-KR" altLang="en-US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오픈 세미나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E7BD3C-073A-CBA0-D033-5BD2C9806AFB}"/>
              </a:ext>
            </a:extLst>
          </p:cNvPr>
          <p:cNvSpPr txBox="1"/>
          <p:nvPr/>
        </p:nvSpPr>
        <p:spPr>
          <a:xfrm>
            <a:off x="1080867" y="4375140"/>
            <a:ext cx="6024784" cy="93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Depth Estimation</a:t>
            </a:r>
          </a:p>
        </p:txBody>
      </p:sp>
    </p:spTree>
    <p:extLst>
      <p:ext uri="{BB962C8B-B14F-4D97-AF65-F5344CB8AC3E}">
        <p14:creationId xmlns:p14="http://schemas.microsoft.com/office/powerpoint/2010/main" val="422113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F3EC0A-75D5-7A20-B447-2B0374D40267}"/>
              </a:ext>
            </a:extLst>
          </p:cNvPr>
          <p:cNvSpPr txBox="1"/>
          <p:nvPr/>
        </p:nvSpPr>
        <p:spPr>
          <a:xfrm>
            <a:off x="880557" y="742224"/>
            <a:ext cx="2458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Depth Estimation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29641"/>
            <a:ext cx="6947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Metric3D : Towards Zero-shot Metric 3D Prediction from A Single Image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F445020-2998-D37C-2722-DCF2849EA9C6}"/>
              </a:ext>
            </a:extLst>
          </p:cNvPr>
          <p:cNvGrpSpPr/>
          <p:nvPr/>
        </p:nvGrpSpPr>
        <p:grpSpPr>
          <a:xfrm>
            <a:off x="1479794" y="1750711"/>
            <a:ext cx="1645362" cy="1774916"/>
            <a:chOff x="788275" y="1704748"/>
            <a:chExt cx="2409149" cy="2660006"/>
          </a:xfrm>
        </p:grpSpPr>
        <p:pic>
          <p:nvPicPr>
            <p:cNvPr id="10" name="그림 9" descr="가구, 의자, 바닥, 실내이(가) 표시된 사진&#10;&#10;자동 생성된 설명">
              <a:extLst>
                <a:ext uri="{FF2B5EF4-FFF2-40B4-BE49-F238E27FC236}">
                  <a16:creationId xmlns:a16="http://schemas.microsoft.com/office/drawing/2014/main" id="{D5BE8B99-DA28-2968-F873-1BB056A4E7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8275" y="1714885"/>
              <a:ext cx="2409149" cy="2649869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AE4D68C-E0F5-DB9E-0BBF-9A8D07C5D640}"/>
                </a:ext>
              </a:extLst>
            </p:cNvPr>
            <p:cNvSpPr/>
            <p:nvPr/>
          </p:nvSpPr>
          <p:spPr>
            <a:xfrm>
              <a:off x="788276" y="1704748"/>
              <a:ext cx="2409148" cy="2649869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DB3C61-E718-85BF-BACE-B1AA89B81200}"/>
              </a:ext>
            </a:extLst>
          </p:cNvPr>
          <p:cNvGrpSpPr/>
          <p:nvPr/>
        </p:nvGrpSpPr>
        <p:grpSpPr>
          <a:xfrm>
            <a:off x="3982937" y="1758967"/>
            <a:ext cx="1645361" cy="1774916"/>
            <a:chOff x="3473043" y="1714885"/>
            <a:chExt cx="2409148" cy="2649869"/>
          </a:xfrm>
        </p:grpSpPr>
        <p:pic>
          <p:nvPicPr>
            <p:cNvPr id="12" name="그림 11" descr="가구, 의자, 바닥, 실내이(가) 표시된 사진&#10;&#10;자동 생성된 설명">
              <a:extLst>
                <a:ext uri="{FF2B5EF4-FFF2-40B4-BE49-F238E27FC236}">
                  <a16:creationId xmlns:a16="http://schemas.microsoft.com/office/drawing/2014/main" id="{9CA005B3-C4E3-D41B-4926-2C902C83B9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79780" y="1714885"/>
              <a:ext cx="2402411" cy="2639732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B8FE044-D3A3-21F9-277C-7A230C2C6059}"/>
                </a:ext>
              </a:extLst>
            </p:cNvPr>
            <p:cNvSpPr/>
            <p:nvPr/>
          </p:nvSpPr>
          <p:spPr>
            <a:xfrm>
              <a:off x="3473043" y="1714885"/>
              <a:ext cx="2409148" cy="2649869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61B89E4-F60C-E0E0-6360-9D1ACD96E673}"/>
              </a:ext>
            </a:extLst>
          </p:cNvPr>
          <p:cNvGrpSpPr/>
          <p:nvPr/>
        </p:nvGrpSpPr>
        <p:grpSpPr>
          <a:xfrm>
            <a:off x="1178800" y="3983708"/>
            <a:ext cx="4754215" cy="1558216"/>
            <a:chOff x="567558" y="4294805"/>
            <a:chExt cx="4289631" cy="1274772"/>
          </a:xfrm>
        </p:grpSpPr>
        <p:pic>
          <p:nvPicPr>
            <p:cNvPr id="23" name="그림 22" descr="라인, 도표, 폰트, 그래프이(가) 표시된 사진&#10;&#10;자동 생성된 설명">
              <a:extLst>
                <a:ext uri="{FF2B5EF4-FFF2-40B4-BE49-F238E27FC236}">
                  <a16:creationId xmlns:a16="http://schemas.microsoft.com/office/drawing/2014/main" id="{29BA747F-F034-BB6B-5638-5DABF5EDB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7558" y="4323427"/>
              <a:ext cx="4289631" cy="1246150"/>
            </a:xfrm>
            <a:prstGeom prst="rect">
              <a:avLst/>
            </a:prstGeom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45665D05-5506-DA80-0C23-861D35721B28}"/>
                </a:ext>
              </a:extLst>
            </p:cNvPr>
            <p:cNvSpPr/>
            <p:nvPr/>
          </p:nvSpPr>
          <p:spPr>
            <a:xfrm>
              <a:off x="641131" y="4294805"/>
              <a:ext cx="4216058" cy="1274772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BAF87D8-CCB0-4F59-09F0-9B920007AAE1}"/>
              </a:ext>
            </a:extLst>
          </p:cNvPr>
          <p:cNvSpPr txBox="1"/>
          <p:nvPr/>
        </p:nvSpPr>
        <p:spPr>
          <a:xfrm>
            <a:off x="1316968" y="3542066"/>
            <a:ext cx="206134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초점거리 </a:t>
            </a:r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52mm    </a:t>
            </a:r>
            <a:r>
              <a:rPr kumimoji="1" lang="ko-KR" altLang="en-US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깊이 </a:t>
            </a:r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2m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9B02F3F-2F88-53AB-4DD7-AE82A981DA8E}"/>
              </a:ext>
            </a:extLst>
          </p:cNvPr>
          <p:cNvSpPr txBox="1"/>
          <p:nvPr/>
        </p:nvSpPr>
        <p:spPr>
          <a:xfrm>
            <a:off x="3854348" y="3564558"/>
            <a:ext cx="206134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초점거리 </a:t>
            </a:r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26mm   </a:t>
            </a:r>
            <a:r>
              <a:rPr kumimoji="1" lang="ko-KR" altLang="en-US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깊이 </a:t>
            </a:r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1m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DD29AAF-274A-0464-997C-B5951D86DE3D}"/>
              </a:ext>
            </a:extLst>
          </p:cNvPr>
          <p:cNvSpPr txBox="1"/>
          <p:nvPr/>
        </p:nvSpPr>
        <p:spPr>
          <a:xfrm>
            <a:off x="8995040" y="417249"/>
            <a:ext cx="29145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제 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10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회 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deep </a:t>
            </a:r>
            <a:r>
              <a:rPr kumimoji="1" lang="en-US" altLang="ko-KR" sz="1600" b="1" dirty="0" err="1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daiv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.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오픈 세미나</a:t>
            </a:r>
          </a:p>
        </p:txBody>
      </p: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EBE3E297-189D-686B-189A-11F703B9E5DF}"/>
              </a:ext>
            </a:extLst>
          </p:cNvPr>
          <p:cNvSpPr/>
          <p:nvPr/>
        </p:nvSpPr>
        <p:spPr>
          <a:xfrm>
            <a:off x="2582917" y="4195569"/>
            <a:ext cx="851994" cy="22174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1CFEDE-2C11-4697-724D-84EDEF229C9D}"/>
              </a:ext>
            </a:extLst>
          </p:cNvPr>
          <p:cNvSpPr txBox="1"/>
          <p:nvPr/>
        </p:nvSpPr>
        <p:spPr>
          <a:xfrm>
            <a:off x="2825006" y="4181490"/>
            <a:ext cx="48544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2m</a:t>
            </a:r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03743541-5BB5-FB93-CF20-A1F1CB99F97D}"/>
              </a:ext>
            </a:extLst>
          </p:cNvPr>
          <p:cNvSpPr/>
          <p:nvPr/>
        </p:nvSpPr>
        <p:spPr>
          <a:xfrm>
            <a:off x="4947599" y="4202984"/>
            <a:ext cx="636934" cy="20637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F67B4B0A-824D-045A-0A46-A9A8E147D4C6}"/>
              </a:ext>
            </a:extLst>
          </p:cNvPr>
          <p:cNvSpPr/>
          <p:nvPr/>
        </p:nvSpPr>
        <p:spPr>
          <a:xfrm>
            <a:off x="3183321" y="4492262"/>
            <a:ext cx="485446" cy="18156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64C376-A654-4963-C5AB-5544758BD96E}"/>
              </a:ext>
            </a:extLst>
          </p:cNvPr>
          <p:cNvSpPr txBox="1"/>
          <p:nvPr/>
        </p:nvSpPr>
        <p:spPr>
          <a:xfrm>
            <a:off x="5076491" y="4174820"/>
            <a:ext cx="48544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1m</a:t>
            </a:r>
          </a:p>
        </p:txBody>
      </p:sp>
      <p:sp>
        <p:nvSpPr>
          <p:cNvPr id="22" name="순서도: 처리 21">
            <a:extLst>
              <a:ext uri="{FF2B5EF4-FFF2-40B4-BE49-F238E27FC236}">
                <a16:creationId xmlns:a16="http://schemas.microsoft.com/office/drawing/2014/main" id="{4730C8E6-6EF3-5D01-D0BD-EBCE65382C1E}"/>
              </a:ext>
            </a:extLst>
          </p:cNvPr>
          <p:cNvSpPr/>
          <p:nvPr/>
        </p:nvSpPr>
        <p:spPr>
          <a:xfrm>
            <a:off x="5434216" y="4436109"/>
            <a:ext cx="120531" cy="154328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순서도: 처리 27">
            <a:extLst>
              <a:ext uri="{FF2B5EF4-FFF2-40B4-BE49-F238E27FC236}">
                <a16:creationId xmlns:a16="http://schemas.microsoft.com/office/drawing/2014/main" id="{A47A3674-5B08-F101-3244-BA1C4E268925}"/>
              </a:ext>
            </a:extLst>
          </p:cNvPr>
          <p:cNvSpPr/>
          <p:nvPr/>
        </p:nvSpPr>
        <p:spPr>
          <a:xfrm>
            <a:off x="5536589" y="4436109"/>
            <a:ext cx="48363" cy="6608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B53E15-B1D9-50E9-1B19-F1AB46039796}"/>
              </a:ext>
            </a:extLst>
          </p:cNvPr>
          <p:cNvSpPr txBox="1"/>
          <p:nvPr/>
        </p:nvSpPr>
        <p:spPr>
          <a:xfrm>
            <a:off x="5225196" y="4390162"/>
            <a:ext cx="618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26mm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6F0862-C260-D2DE-0CB2-D2C6F7183EDE}"/>
              </a:ext>
            </a:extLst>
          </p:cNvPr>
          <p:cNvSpPr txBox="1"/>
          <p:nvPr/>
        </p:nvSpPr>
        <p:spPr>
          <a:xfrm>
            <a:off x="3156917" y="4480006"/>
            <a:ext cx="618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52mm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06411C7-8FEB-9770-1DA4-455CFC9178B1}"/>
              </a:ext>
            </a:extLst>
          </p:cNvPr>
          <p:cNvSpPr/>
          <p:nvPr/>
        </p:nvSpPr>
        <p:spPr>
          <a:xfrm>
            <a:off x="2783024" y="4726788"/>
            <a:ext cx="373893" cy="4784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D681621-CFE6-B12A-3657-BB3F6DBC5ED8}"/>
              </a:ext>
            </a:extLst>
          </p:cNvPr>
          <p:cNvSpPr/>
          <p:nvPr/>
        </p:nvSpPr>
        <p:spPr>
          <a:xfrm>
            <a:off x="5038249" y="4673888"/>
            <a:ext cx="373893" cy="4784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9A8F36-8834-CFBF-E8FF-8CEC2FC27D3F}"/>
              </a:ext>
            </a:extLst>
          </p:cNvPr>
          <p:cNvSpPr txBox="1"/>
          <p:nvPr/>
        </p:nvSpPr>
        <p:spPr>
          <a:xfrm>
            <a:off x="3310452" y="5572605"/>
            <a:ext cx="15166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spc="-6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같아 보이는 현상 발생</a:t>
            </a:r>
            <a:endParaRPr kumimoji="1" lang="en-US" altLang="ko-KR" sz="1300" spc="-60" dirty="0">
              <a:solidFill>
                <a:srgbClr val="FF000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9CADAA8A-CD5D-808E-F008-C8E448E5C764}"/>
              </a:ext>
            </a:extLst>
          </p:cNvPr>
          <p:cNvCxnSpPr>
            <a:cxnSpLocks/>
            <a:stCxn id="34" idx="2"/>
            <a:endCxn id="37" idx="1"/>
          </p:cNvCxnSpPr>
          <p:nvPr/>
        </p:nvCxnSpPr>
        <p:spPr>
          <a:xfrm rot="16200000" flipH="1">
            <a:off x="2883427" y="5291774"/>
            <a:ext cx="513568" cy="340481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67809417-3D93-F166-C087-1EC8D08292D0}"/>
              </a:ext>
            </a:extLst>
          </p:cNvPr>
          <p:cNvCxnSpPr>
            <a:cxnSpLocks/>
            <a:endCxn id="37" idx="3"/>
          </p:cNvCxnSpPr>
          <p:nvPr/>
        </p:nvCxnSpPr>
        <p:spPr>
          <a:xfrm rot="5400000">
            <a:off x="4760499" y="5254096"/>
            <a:ext cx="531257" cy="3981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A04F6EF1-F14A-2F0A-5D34-6CFE8907FD57}"/>
              </a:ext>
            </a:extLst>
          </p:cNvPr>
          <p:cNvSpPr/>
          <p:nvPr/>
        </p:nvSpPr>
        <p:spPr>
          <a:xfrm>
            <a:off x="2175804" y="6015018"/>
            <a:ext cx="7038975" cy="455883"/>
          </a:xfrm>
          <a:prstGeom prst="roundRect">
            <a:avLst>
              <a:gd name="adj" fmla="val 22983"/>
            </a:avLst>
          </a:prstGeom>
          <a:solidFill>
            <a:schemeClr val="accent1">
              <a:lumMod val="5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Metric3D </a:t>
            </a:r>
            <a:r>
              <a:rPr lang="ko-KR" altLang="en-US" sz="15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이용해 깊이 추정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CC3C174-3D10-7C35-29C4-A73FDBE9661E}"/>
              </a:ext>
            </a:extLst>
          </p:cNvPr>
          <p:cNvSpPr txBox="1"/>
          <p:nvPr/>
        </p:nvSpPr>
        <p:spPr>
          <a:xfrm>
            <a:off x="6558025" y="2512685"/>
            <a:ext cx="2254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Contribution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5561591-8FB0-8615-3D28-1F9FD43EE86D}"/>
              </a:ext>
            </a:extLst>
          </p:cNvPr>
          <p:cNvSpPr txBox="1"/>
          <p:nvPr/>
        </p:nvSpPr>
        <p:spPr>
          <a:xfrm>
            <a:off x="6565935" y="2889152"/>
            <a:ext cx="49059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사진 속 물체의 </a:t>
            </a:r>
            <a:r>
              <a:rPr kumimoji="1" lang="ko-KR" altLang="en-US" sz="1600" spc="-6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정확한 깊이</a:t>
            </a:r>
            <a:r>
              <a:rPr kumimoji="1" lang="en-US" altLang="ko-KR" sz="1600" spc="-6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(Metric Depth)</a:t>
            </a:r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측정 가능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48077D2-DD85-4C84-71F9-213A9B980B88}"/>
              </a:ext>
            </a:extLst>
          </p:cNvPr>
          <p:cNvSpPr txBox="1"/>
          <p:nvPr/>
        </p:nvSpPr>
        <p:spPr>
          <a:xfrm>
            <a:off x="6565935" y="3391790"/>
            <a:ext cx="3469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How?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8E84A00-A860-66B4-37C8-BB894D5528E0}"/>
              </a:ext>
            </a:extLst>
          </p:cNvPr>
          <p:cNvSpPr txBox="1"/>
          <p:nvPr/>
        </p:nvSpPr>
        <p:spPr>
          <a:xfrm>
            <a:off x="6570603" y="3763596"/>
            <a:ext cx="4905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Canonical Camera Transformation</a:t>
            </a:r>
          </a:p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        가상의 기준 카메라 설정해 </a:t>
            </a:r>
            <a:r>
              <a:rPr kumimoji="1" lang="ko-KR" altLang="en-US" sz="1600" spc="-6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초점거리 고정</a:t>
            </a:r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61" name="그래픽 60" descr="오른쪽 화살표 단색으로 채워진">
            <a:extLst>
              <a:ext uri="{FF2B5EF4-FFF2-40B4-BE49-F238E27FC236}">
                <a16:creationId xmlns:a16="http://schemas.microsoft.com/office/drawing/2014/main" id="{CF87B4AF-3871-59F6-6E19-5F6CDE5FE6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61024" y="4045745"/>
            <a:ext cx="271123" cy="27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25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F3EC0A-75D5-7A20-B447-2B0374D40267}"/>
              </a:ext>
            </a:extLst>
          </p:cNvPr>
          <p:cNvSpPr txBox="1"/>
          <p:nvPr/>
        </p:nvSpPr>
        <p:spPr>
          <a:xfrm>
            <a:off x="880557" y="742224"/>
            <a:ext cx="2458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Depth Estimation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207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2D Occupancy Map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3662BD-94A3-6DA4-653B-0FA714ABDF5D}"/>
              </a:ext>
            </a:extLst>
          </p:cNvPr>
          <p:cNvSpPr txBox="1"/>
          <p:nvPr/>
        </p:nvSpPr>
        <p:spPr>
          <a:xfrm>
            <a:off x="8995040" y="417249"/>
            <a:ext cx="29145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제 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10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회 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deep </a:t>
            </a:r>
            <a:r>
              <a:rPr kumimoji="1" lang="en-US" altLang="ko-KR" sz="1600" b="1" dirty="0" err="1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daiv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.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오픈 세미나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7C4BD2-5011-AA9B-E008-957903F5E0F2}"/>
              </a:ext>
            </a:extLst>
          </p:cNvPr>
          <p:cNvSpPr txBox="1"/>
          <p:nvPr/>
        </p:nvSpPr>
        <p:spPr>
          <a:xfrm>
            <a:off x="1434858" y="4017848"/>
            <a:ext cx="9509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Pointcloud</a:t>
            </a:r>
            <a:endParaRPr kumimoji="1" lang="en-US" altLang="ko-KR" sz="13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4AB39F-19F0-F41D-3F71-75A18D995DBC}"/>
              </a:ext>
            </a:extLst>
          </p:cNvPr>
          <p:cNvSpPr txBox="1"/>
          <p:nvPr/>
        </p:nvSpPr>
        <p:spPr>
          <a:xfrm>
            <a:off x="4371048" y="4063862"/>
            <a:ext cx="60139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Mesh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01C49D-6EB7-0832-9B8E-671F6619EE73}"/>
              </a:ext>
            </a:extLst>
          </p:cNvPr>
          <p:cNvSpPr txBox="1"/>
          <p:nvPr/>
        </p:nvSpPr>
        <p:spPr>
          <a:xfrm>
            <a:off x="2723015" y="4054762"/>
            <a:ext cx="13108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Occupancy Map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F4DEE555-D8F7-899F-4677-13A694E55D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489"/>
          <a:stretch/>
        </p:blipFill>
        <p:spPr>
          <a:xfrm>
            <a:off x="1459684" y="2932490"/>
            <a:ext cx="901284" cy="1057709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EE68F2DB-4E83-17AC-C9D2-AFE65D538B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55" r="29979"/>
          <a:stretch/>
        </p:blipFill>
        <p:spPr>
          <a:xfrm>
            <a:off x="2844384" y="2935843"/>
            <a:ext cx="964640" cy="105770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D1CE0D1B-1EF6-EA0C-E403-E300D434C8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948"/>
          <a:stretch/>
        </p:blipFill>
        <p:spPr>
          <a:xfrm>
            <a:off x="4267614" y="2932490"/>
            <a:ext cx="808260" cy="1057709"/>
          </a:xfrm>
          <a:prstGeom prst="rect">
            <a:avLst/>
          </a:prstGeom>
        </p:spPr>
      </p:pic>
      <p:pic>
        <p:nvPicPr>
          <p:cNvPr id="8" name="그래픽 7" descr="배지 체크 표시1 단색으로 채워진">
            <a:extLst>
              <a:ext uri="{FF2B5EF4-FFF2-40B4-BE49-F238E27FC236}">
                <a16:creationId xmlns:a16="http://schemas.microsoft.com/office/drawing/2014/main" id="{CE9ADE3C-0D3F-14EB-C507-BFE037CA50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85691" y="2520279"/>
            <a:ext cx="457200" cy="4572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A498767-98A0-0371-6A1C-E516800BE6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2589" y="3092571"/>
            <a:ext cx="2123041" cy="1124808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2B4809-0A05-35B9-FCDE-EE024924CD63}"/>
              </a:ext>
            </a:extLst>
          </p:cNvPr>
          <p:cNvSpPr/>
          <p:nvPr/>
        </p:nvSpPr>
        <p:spPr>
          <a:xfrm>
            <a:off x="6392589" y="3092570"/>
            <a:ext cx="2123042" cy="1124808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C4D540A-4725-7A37-EA33-ADA1B8E587F4}"/>
              </a:ext>
            </a:extLst>
          </p:cNvPr>
          <p:cNvGrpSpPr/>
          <p:nvPr/>
        </p:nvGrpSpPr>
        <p:grpSpPr>
          <a:xfrm>
            <a:off x="9124564" y="3015593"/>
            <a:ext cx="2063000" cy="1212664"/>
            <a:chOff x="6949912" y="1735589"/>
            <a:chExt cx="3756188" cy="2704361"/>
          </a:xfrm>
        </p:grpSpPr>
        <p:pic>
          <p:nvPicPr>
            <p:cNvPr id="13" name="그림 12" descr="아동 미술, 다채로움, 예술, 그린이(가) 표시된 사진&#10;&#10;자동 생성된 설명">
              <a:extLst>
                <a:ext uri="{FF2B5EF4-FFF2-40B4-BE49-F238E27FC236}">
                  <a16:creationId xmlns:a16="http://schemas.microsoft.com/office/drawing/2014/main" id="{83096CBF-FE05-C224-DFF8-A6C3A2211B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49912" y="1735589"/>
              <a:ext cx="3642703" cy="2704361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F819595-65B8-FF72-A1C8-BCE698F15C28}"/>
                </a:ext>
              </a:extLst>
            </p:cNvPr>
            <p:cNvSpPr/>
            <p:nvPr/>
          </p:nvSpPr>
          <p:spPr>
            <a:xfrm>
              <a:off x="6949912" y="1870607"/>
              <a:ext cx="3756188" cy="2491843"/>
            </a:xfrm>
            <a:prstGeom prst="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E4A5143-648F-01CA-CB51-2A68686F3F1C}"/>
              </a:ext>
            </a:extLst>
          </p:cNvPr>
          <p:cNvSpPr txBox="1"/>
          <p:nvPr/>
        </p:nvSpPr>
        <p:spPr>
          <a:xfrm>
            <a:off x="6719072" y="4246282"/>
            <a:ext cx="158946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3D Occupancy 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A7DA13-4CE0-4C35-3CA9-6A6EF10C99A8}"/>
              </a:ext>
            </a:extLst>
          </p:cNvPr>
          <p:cNvSpPr txBox="1"/>
          <p:nvPr/>
        </p:nvSpPr>
        <p:spPr>
          <a:xfrm>
            <a:off x="9442856" y="4213041"/>
            <a:ext cx="158946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3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2D Occupancy Map</a:t>
            </a:r>
          </a:p>
        </p:txBody>
      </p:sp>
      <p:pic>
        <p:nvPicPr>
          <p:cNvPr id="21" name="그래픽 20" descr="배지 체크 표시1 단색으로 채워진">
            <a:extLst>
              <a:ext uri="{FF2B5EF4-FFF2-40B4-BE49-F238E27FC236}">
                <a16:creationId xmlns:a16="http://schemas.microsoft.com/office/drawing/2014/main" id="{8773588E-5A49-53BF-1113-24B7435704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28037" y="2514729"/>
            <a:ext cx="457200" cy="4572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3955D95-1DDB-8D0E-F49D-0C5921DBB74C}"/>
              </a:ext>
            </a:extLst>
          </p:cNvPr>
          <p:cNvSpPr txBox="1"/>
          <p:nvPr/>
        </p:nvSpPr>
        <p:spPr>
          <a:xfrm>
            <a:off x="1459684" y="4692280"/>
            <a:ext cx="39881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선택기준 </a:t>
            </a:r>
            <a:r>
              <a:rPr kumimoji="1" lang="en-US" altLang="ko-KR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정확한 깊이가 표현되고 </a:t>
            </a:r>
            <a:r>
              <a:rPr kumimoji="1" lang="ko-KR" altLang="en-US" sz="16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연산량이</a:t>
            </a:r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적음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BC1E7A-762B-53DF-5BEE-DD6338863DDC}"/>
              </a:ext>
            </a:extLst>
          </p:cNvPr>
          <p:cNvSpPr txBox="1"/>
          <p:nvPr/>
        </p:nvSpPr>
        <p:spPr>
          <a:xfrm>
            <a:off x="6681344" y="4689044"/>
            <a:ext cx="41743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선택기준 </a:t>
            </a:r>
            <a:r>
              <a:rPr kumimoji="1" lang="en-US" altLang="ko-KR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오르막길</a:t>
            </a:r>
            <a:r>
              <a:rPr kumimoji="1" lang="en-US" altLang="ko-KR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과속방지턱 등 복잡한 상황 배제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941764F7-DF0C-3454-2139-4F1C2A869CD9}"/>
              </a:ext>
            </a:extLst>
          </p:cNvPr>
          <p:cNvSpPr/>
          <p:nvPr/>
        </p:nvSpPr>
        <p:spPr>
          <a:xfrm>
            <a:off x="2175804" y="6015018"/>
            <a:ext cx="7038975" cy="455883"/>
          </a:xfrm>
          <a:prstGeom prst="roundRect">
            <a:avLst>
              <a:gd name="adj" fmla="val 22983"/>
            </a:avLst>
          </a:prstGeom>
          <a:solidFill>
            <a:schemeClr val="accent1">
              <a:lumMod val="5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2D</a:t>
            </a:r>
            <a:r>
              <a:rPr lang="ko-KR" altLang="en-US" sz="15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15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Occupancy Map</a:t>
            </a:r>
            <a:r>
              <a:rPr lang="ko-KR" altLang="en-US" sz="15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으로 주변 환경 지도 표현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7003FAA-75FF-A33F-618B-F86A16A33E1E}"/>
              </a:ext>
            </a:extLst>
          </p:cNvPr>
          <p:cNvSpPr/>
          <p:nvPr/>
        </p:nvSpPr>
        <p:spPr>
          <a:xfrm>
            <a:off x="788276" y="1836049"/>
            <a:ext cx="4907674" cy="52404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8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</a:t>
            </a:r>
            <a:r>
              <a:rPr kumimoji="1" lang="ko-KR" altLang="en-US" sz="18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차원 표현법 중 무엇을 선택할까</a:t>
            </a:r>
            <a:r>
              <a:rPr kumimoji="1" lang="en-US" altLang="ko-KR" sz="18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?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09957D9-CEE8-55BD-B7C1-924905CA9F92}"/>
              </a:ext>
            </a:extLst>
          </p:cNvPr>
          <p:cNvSpPr/>
          <p:nvPr/>
        </p:nvSpPr>
        <p:spPr>
          <a:xfrm>
            <a:off x="6148964" y="1835995"/>
            <a:ext cx="5254760" cy="52404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Occupancy Map </a:t>
            </a:r>
            <a:r>
              <a:rPr kumimoji="1" lang="ko-KR" altLang="en-US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중 무엇을 선택할까</a:t>
            </a:r>
            <a:r>
              <a:rPr kumimoji="1" lang="en-US" altLang="ko-KR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?</a:t>
            </a:r>
            <a:endParaRPr kumimoji="1" lang="en-US" altLang="ko-KR" sz="1800" spc="-6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8227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8995040" y="417249"/>
            <a:ext cx="29145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제 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10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회 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deep </a:t>
            </a:r>
            <a:r>
              <a:rPr kumimoji="1" lang="en-US" altLang="ko-KR" sz="1600" b="1" dirty="0" err="1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daiv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.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오픈 세미나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F3EC0A-75D5-7A20-B447-2B0374D40267}"/>
              </a:ext>
            </a:extLst>
          </p:cNvPr>
          <p:cNvSpPr txBox="1"/>
          <p:nvPr/>
        </p:nvSpPr>
        <p:spPr>
          <a:xfrm>
            <a:off x="880557" y="742224"/>
            <a:ext cx="2458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Depth</a:t>
            </a:r>
            <a:r>
              <a:rPr kumimoji="1" lang="ko-KR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 </a:t>
            </a:r>
            <a:r>
              <a:rPr kumimoji="1" lang="en-US" altLang="ko-KR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Estimation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0F0EB1-0359-725E-5238-8BC756AF94E6}"/>
              </a:ext>
            </a:extLst>
          </p:cNvPr>
          <p:cNvSpPr txBox="1"/>
          <p:nvPr/>
        </p:nvSpPr>
        <p:spPr>
          <a:xfrm>
            <a:off x="880557" y="1267741"/>
            <a:ext cx="1667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전체 과정 및 결과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pic>
        <p:nvPicPr>
          <p:cNvPr id="8" name="그림 7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5C59E042-6E12-B91C-5D65-8D0C1EB7D8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4" t="30312" r="67325" b="28755"/>
          <a:stretch/>
        </p:blipFill>
        <p:spPr>
          <a:xfrm>
            <a:off x="781334" y="2817935"/>
            <a:ext cx="2018971" cy="1518023"/>
          </a:xfrm>
          <a:prstGeom prst="rect">
            <a:avLst/>
          </a:prstGeom>
        </p:spPr>
      </p:pic>
      <p:pic>
        <p:nvPicPr>
          <p:cNvPr id="10" name="그림 9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FC0C97D8-5C48-5A85-02CE-A86D1F98CA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31" t="30108" r="34737" b="28755"/>
          <a:stretch/>
        </p:blipFill>
        <p:spPr>
          <a:xfrm>
            <a:off x="5174172" y="2827535"/>
            <a:ext cx="2030639" cy="1534429"/>
          </a:xfrm>
          <a:prstGeom prst="rect">
            <a:avLst/>
          </a:prstGeom>
        </p:spPr>
      </p:pic>
      <p:pic>
        <p:nvPicPr>
          <p:cNvPr id="11" name="그림 10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5A5B5E33-36DC-EE31-F1C4-4C7B076F6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419" t="23175" r="2253" b="22410"/>
          <a:stretch/>
        </p:blipFill>
        <p:spPr>
          <a:xfrm>
            <a:off x="9578678" y="2521593"/>
            <a:ext cx="2001278" cy="2007889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E664D76-B99B-8D72-5A63-051A8CE55D02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4977578" y="3562866"/>
            <a:ext cx="196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089F887-CE35-0927-303E-443EC83D148D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2800305" y="3562866"/>
            <a:ext cx="1965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96144FC-426A-EC79-6602-DBAF1501E3C0}"/>
              </a:ext>
            </a:extLst>
          </p:cNvPr>
          <p:cNvSpPr/>
          <p:nvPr/>
        </p:nvSpPr>
        <p:spPr>
          <a:xfrm>
            <a:off x="2996899" y="3325981"/>
            <a:ext cx="1980679" cy="473770"/>
          </a:xfrm>
          <a:prstGeom prst="round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Metric3D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7559ABE1-4065-4E8B-DE39-3B1F0EFC6178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382084" y="3562866"/>
            <a:ext cx="196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DACCB5A-F61B-3156-F961-7C894E5496B2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7204811" y="3562866"/>
            <a:ext cx="1965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1CD4C05E-5F45-59E7-246F-3E6A59F25AC4}"/>
              </a:ext>
            </a:extLst>
          </p:cNvPr>
          <p:cNvSpPr/>
          <p:nvPr/>
        </p:nvSpPr>
        <p:spPr>
          <a:xfrm>
            <a:off x="7401405" y="3325981"/>
            <a:ext cx="1980679" cy="473770"/>
          </a:xfrm>
          <a:prstGeom prst="round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좌표 변환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39E4A12-D460-1C40-5AC9-1C0B1FBA62CD}"/>
              </a:ext>
            </a:extLst>
          </p:cNvPr>
          <p:cNvSpPr txBox="1"/>
          <p:nvPr/>
        </p:nvSpPr>
        <p:spPr>
          <a:xfrm>
            <a:off x="5487662" y="5421330"/>
            <a:ext cx="1012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10.3 FPS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71BBC77-FB5B-9050-A2F7-375B79F0D08F}"/>
              </a:ext>
            </a:extLst>
          </p:cNvPr>
          <p:cNvCxnSpPr>
            <a:cxnSpLocks/>
          </p:cNvCxnSpPr>
          <p:nvPr/>
        </p:nvCxnSpPr>
        <p:spPr>
          <a:xfrm>
            <a:off x="815625" y="5439208"/>
            <a:ext cx="0" cy="3005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8F0C5C7E-6469-7E56-DA07-E4DF3F45125A}"/>
              </a:ext>
            </a:extLst>
          </p:cNvPr>
          <p:cNvCxnSpPr>
            <a:cxnSpLocks/>
          </p:cNvCxnSpPr>
          <p:nvPr/>
        </p:nvCxnSpPr>
        <p:spPr>
          <a:xfrm>
            <a:off x="825150" y="5582083"/>
            <a:ext cx="43573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EB11007B-C3F7-8192-3E95-374BCB8529E0}"/>
              </a:ext>
            </a:extLst>
          </p:cNvPr>
          <p:cNvCxnSpPr>
            <a:cxnSpLocks/>
          </p:cNvCxnSpPr>
          <p:nvPr/>
        </p:nvCxnSpPr>
        <p:spPr>
          <a:xfrm>
            <a:off x="11582012" y="5430269"/>
            <a:ext cx="0" cy="3005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3ACE2AC7-997A-2FB9-4C74-63553512D469}"/>
              </a:ext>
            </a:extLst>
          </p:cNvPr>
          <p:cNvCxnSpPr>
            <a:cxnSpLocks/>
          </p:cNvCxnSpPr>
          <p:nvPr/>
        </p:nvCxnSpPr>
        <p:spPr>
          <a:xfrm>
            <a:off x="6790099" y="5580530"/>
            <a:ext cx="4789857" cy="58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8675770-8DE4-4F08-4DD5-DF4F7539B5A9}"/>
              </a:ext>
            </a:extLst>
          </p:cNvPr>
          <p:cNvSpPr txBox="1"/>
          <p:nvPr/>
        </p:nvSpPr>
        <p:spPr>
          <a:xfrm>
            <a:off x="1282654" y="2475912"/>
            <a:ext cx="1088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원본 이미지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A7EB817-C91D-6E10-119C-C7F9B421A88A}"/>
              </a:ext>
            </a:extLst>
          </p:cNvPr>
          <p:cNvSpPr txBox="1"/>
          <p:nvPr/>
        </p:nvSpPr>
        <p:spPr>
          <a:xfrm>
            <a:off x="5477866" y="2480526"/>
            <a:ext cx="15148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깊이 추정 이미지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F3DFB4D-E0C3-631E-1444-7DD3429340FF}"/>
              </a:ext>
            </a:extLst>
          </p:cNvPr>
          <p:cNvSpPr txBox="1"/>
          <p:nvPr/>
        </p:nvSpPr>
        <p:spPr>
          <a:xfrm>
            <a:off x="9637377" y="2178071"/>
            <a:ext cx="1980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2D</a:t>
            </a:r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Occupancy</a:t>
            </a:r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Map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A84EB3-2415-2A19-2848-8AE613FF98EE}"/>
              </a:ext>
            </a:extLst>
          </p:cNvPr>
          <p:cNvSpPr txBox="1"/>
          <p:nvPr/>
        </p:nvSpPr>
        <p:spPr>
          <a:xfrm>
            <a:off x="1244467" y="4337080"/>
            <a:ext cx="11265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(480, 640, 3)</a:t>
            </a:r>
            <a:endParaRPr kumimoji="1" lang="ko-Kore-US" altLang="en-US" sz="1400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41FD3B-31CD-F0F3-A637-02ADB9CE8EEB}"/>
              </a:ext>
            </a:extLst>
          </p:cNvPr>
          <p:cNvSpPr txBox="1"/>
          <p:nvPr/>
        </p:nvSpPr>
        <p:spPr>
          <a:xfrm>
            <a:off x="5652943" y="4376709"/>
            <a:ext cx="10929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(480, 640, 1)</a:t>
            </a:r>
            <a:endParaRPr kumimoji="1" lang="ko-Kore-US" altLang="en-US" sz="1400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1CBB2E-8F1F-E493-B1F1-CFE642AD5671}"/>
              </a:ext>
            </a:extLst>
          </p:cNvPr>
          <p:cNvSpPr txBox="1"/>
          <p:nvPr/>
        </p:nvSpPr>
        <p:spPr>
          <a:xfrm>
            <a:off x="10188332" y="4567372"/>
            <a:ext cx="878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(100, 100)</a:t>
            </a:r>
            <a:endParaRPr kumimoji="1" lang="ko-Kore-US" altLang="en-US" sz="1400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0C1F99-50DA-0168-240E-C85987B2361F}"/>
              </a:ext>
            </a:extLst>
          </p:cNvPr>
          <p:cNvSpPr txBox="1"/>
          <p:nvPr/>
        </p:nvSpPr>
        <p:spPr>
          <a:xfrm>
            <a:off x="10027550" y="4806352"/>
            <a:ext cx="1200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400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cell_size</a:t>
            </a:r>
            <a:r>
              <a:rPr kumimoji="1" lang="en-US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=2cm</a:t>
            </a:r>
            <a:endParaRPr kumimoji="1" lang="ko-Kore-US" altLang="en-US" sz="1400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6540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A67AC-CB89-9BB4-15E4-3E41BD3F0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D81370-32D1-80F8-4973-118A526E89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095A3-DBC7-1BFA-2D09-AFF05A1204A4}"/>
              </a:ext>
            </a:extLst>
          </p:cNvPr>
          <p:cNvSpPr txBox="1"/>
          <p:nvPr/>
        </p:nvSpPr>
        <p:spPr>
          <a:xfrm>
            <a:off x="8156325" y="316961"/>
            <a:ext cx="3902350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1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9BED69-D2DF-CACF-3F91-846F1C42F02D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67DC38-6F16-4ADD-D7C4-14CB64C1C9B1}"/>
              </a:ext>
            </a:extLst>
          </p:cNvPr>
          <p:cNvSpPr txBox="1"/>
          <p:nvPr/>
        </p:nvSpPr>
        <p:spPr>
          <a:xfrm>
            <a:off x="1080867" y="4375140"/>
            <a:ext cx="6024784" cy="934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 err="1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ResNet</a:t>
            </a:r>
            <a:endParaRPr kumimoji="1" lang="en-US" altLang="ko-KR" sz="4800" b="1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3593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8995040" y="417249"/>
            <a:ext cx="29145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제 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10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회 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deep </a:t>
            </a:r>
            <a:r>
              <a:rPr kumimoji="1" lang="en-US" altLang="ko-KR" sz="1600" b="1" dirty="0" err="1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daiv</a:t>
            </a:r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.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오픈 세미나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F3EC0A-75D5-7A20-B447-2B0374D40267}"/>
              </a:ext>
            </a:extLst>
          </p:cNvPr>
          <p:cNvSpPr txBox="1"/>
          <p:nvPr/>
        </p:nvSpPr>
        <p:spPr>
          <a:xfrm>
            <a:off x="880557" y="742224"/>
            <a:ext cx="1158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ResNet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0F0EB1-0359-725E-5238-8BC756AF94E6}"/>
              </a:ext>
            </a:extLst>
          </p:cNvPr>
          <p:cNvSpPr txBox="1"/>
          <p:nvPr/>
        </p:nvSpPr>
        <p:spPr>
          <a:xfrm>
            <a:off x="880557" y="1267741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PI</a:t>
            </a:r>
            <a:r>
              <a:rPr kumimoji="1" lang="ko-KR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제어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094AEDD-894E-ECA9-F3C1-D32DA4BE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229" y="1952114"/>
            <a:ext cx="5146722" cy="2953771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34F2A6A-E317-32A5-0C18-E45DA6E8E384}"/>
              </a:ext>
            </a:extLst>
          </p:cNvPr>
          <p:cNvCxnSpPr>
            <a:cxnSpLocks/>
          </p:cNvCxnSpPr>
          <p:nvPr/>
        </p:nvCxnSpPr>
        <p:spPr>
          <a:xfrm>
            <a:off x="1379251" y="2095500"/>
            <a:ext cx="0" cy="23526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3E7775A-748A-73A7-0DAF-CD7D5245E324}"/>
              </a:ext>
            </a:extLst>
          </p:cNvPr>
          <p:cNvCxnSpPr>
            <a:cxnSpLocks/>
          </p:cNvCxnSpPr>
          <p:nvPr/>
        </p:nvCxnSpPr>
        <p:spPr>
          <a:xfrm flipH="1">
            <a:off x="1379251" y="4448175"/>
            <a:ext cx="414252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FAF9D94-170B-4A4F-ED8C-EBC48F24662A}"/>
              </a:ext>
            </a:extLst>
          </p:cNvPr>
          <p:cNvCxnSpPr>
            <a:cxnSpLocks/>
          </p:cNvCxnSpPr>
          <p:nvPr/>
        </p:nvCxnSpPr>
        <p:spPr>
          <a:xfrm flipH="1">
            <a:off x="1379250" y="2981325"/>
            <a:ext cx="414252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91E68A9C-BB72-EC8C-7054-2947B852B077}"/>
              </a:ext>
            </a:extLst>
          </p:cNvPr>
          <p:cNvCxnSpPr>
            <a:cxnSpLocks/>
          </p:cNvCxnSpPr>
          <p:nvPr/>
        </p:nvCxnSpPr>
        <p:spPr>
          <a:xfrm flipH="1">
            <a:off x="1411936" y="2981325"/>
            <a:ext cx="172160" cy="1466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7BBD671E-8E3C-B09A-D0A5-C433D90AD941}"/>
              </a:ext>
            </a:extLst>
          </p:cNvPr>
          <p:cNvCxnSpPr>
            <a:cxnSpLocks/>
          </p:cNvCxnSpPr>
          <p:nvPr/>
        </p:nvCxnSpPr>
        <p:spPr>
          <a:xfrm flipH="1">
            <a:off x="1584096" y="2981325"/>
            <a:ext cx="3937678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C879896D-0901-8260-07F4-F9A5B0790055}"/>
              </a:ext>
            </a:extLst>
          </p:cNvPr>
          <p:cNvSpPr txBox="1"/>
          <p:nvPr/>
        </p:nvSpPr>
        <p:spPr>
          <a:xfrm>
            <a:off x="446430" y="2812047"/>
            <a:ext cx="9854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목표 전압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55ED6EB-EF22-93F9-F3BB-F68508194A26}"/>
              </a:ext>
            </a:extLst>
          </p:cNvPr>
          <p:cNvSpPr txBox="1"/>
          <p:nvPr/>
        </p:nvSpPr>
        <p:spPr>
          <a:xfrm>
            <a:off x="840130" y="2008664"/>
            <a:ext cx="5718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전압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9C23248-8105-7E10-3D4D-EA115FEEF66E}"/>
              </a:ext>
            </a:extLst>
          </p:cNvPr>
          <p:cNvSpPr/>
          <p:nvPr/>
        </p:nvSpPr>
        <p:spPr>
          <a:xfrm>
            <a:off x="6174913" y="1947108"/>
            <a:ext cx="62776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F9B8BCAB-E754-A277-9C13-173523F0B8A7}"/>
              </a:ext>
            </a:extLst>
          </p:cNvPr>
          <p:cNvSpPr/>
          <p:nvPr/>
        </p:nvSpPr>
        <p:spPr>
          <a:xfrm>
            <a:off x="6174913" y="2688936"/>
            <a:ext cx="62776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E14619E-EC97-2944-FBC5-E4D992C99A11}"/>
              </a:ext>
            </a:extLst>
          </p:cNvPr>
          <p:cNvSpPr txBox="1"/>
          <p:nvPr/>
        </p:nvSpPr>
        <p:spPr>
          <a:xfrm>
            <a:off x="5943818" y="2773916"/>
            <a:ext cx="9854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목표 전압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076D2CB-BDB3-32A9-582D-261D039FA994}"/>
              </a:ext>
            </a:extLst>
          </p:cNvPr>
          <p:cNvSpPr txBox="1"/>
          <p:nvPr/>
        </p:nvSpPr>
        <p:spPr>
          <a:xfrm>
            <a:off x="6337518" y="1970533"/>
            <a:ext cx="5718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전압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F41AAFE-A80E-4F3B-4934-6A70F2BDAD81}"/>
              </a:ext>
            </a:extLst>
          </p:cNvPr>
          <p:cNvSpPr txBox="1"/>
          <p:nvPr/>
        </p:nvSpPr>
        <p:spPr>
          <a:xfrm>
            <a:off x="5189503" y="4482692"/>
            <a:ext cx="544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시간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96CBE120-DAC4-A25A-D23E-8168877507B8}"/>
              </a:ext>
            </a:extLst>
          </p:cNvPr>
          <p:cNvSpPr/>
          <p:nvPr/>
        </p:nvSpPr>
        <p:spPr>
          <a:xfrm>
            <a:off x="10594513" y="4590413"/>
            <a:ext cx="62776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D655037-6A66-9806-036A-6B0E24984F24}"/>
              </a:ext>
            </a:extLst>
          </p:cNvPr>
          <p:cNvSpPr txBox="1"/>
          <p:nvPr/>
        </p:nvSpPr>
        <p:spPr>
          <a:xfrm>
            <a:off x="10696779" y="4482692"/>
            <a:ext cx="544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시간</a:t>
            </a:r>
            <a:endParaRPr kumimoji="1" lang="en-US" altLang="ko-KR" sz="16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345B78-18BA-6DC1-6ACA-AC7F04AD60F2}"/>
              </a:ext>
            </a:extLst>
          </p:cNvPr>
          <p:cNvSpPr txBox="1"/>
          <p:nvPr/>
        </p:nvSpPr>
        <p:spPr>
          <a:xfrm>
            <a:off x="9642740" y="5927950"/>
            <a:ext cx="4065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P : </a:t>
            </a:r>
            <a:r>
              <a:rPr kumimoji="1" lang="ko-KR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목표치와 현재 상태의 차이</a:t>
            </a:r>
            <a:endParaRPr kumimoji="1" lang="en-US" altLang="ko-KR" sz="1400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  <a:p>
            <a:r>
              <a:rPr kumimoji="1" lang="en-US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I : </a:t>
            </a:r>
            <a:r>
              <a:rPr kumimoji="1" lang="ko-KR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이전 차이와 현재 차이의 차이</a:t>
            </a:r>
            <a:endParaRPr kumimoji="1" lang="ko-Kore-US" altLang="en-US" sz="1400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2A087A1-9BC4-978E-D3CB-CF35A4C9AD5F}"/>
              </a:ext>
            </a:extLst>
          </p:cNvPr>
          <p:cNvSpPr txBox="1"/>
          <p:nvPr/>
        </p:nvSpPr>
        <p:spPr>
          <a:xfrm>
            <a:off x="494106" y="5275652"/>
            <a:ext cx="406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코너링</a:t>
            </a:r>
            <a:r>
              <a:rPr kumimoji="1" lang="ko-KR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시 마찰로 인한 속도 저하 현상 발생</a:t>
            </a:r>
            <a:endParaRPr kumimoji="1" lang="en-US" altLang="ko-KR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172614B-33F2-FF0C-CEF4-E8BAC8CB6CD2}"/>
              </a:ext>
            </a:extLst>
          </p:cNvPr>
          <p:cNvSpPr txBox="1"/>
          <p:nvPr/>
        </p:nvSpPr>
        <p:spPr>
          <a:xfrm>
            <a:off x="4136468" y="5276636"/>
            <a:ext cx="30263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è"/>
            </a:pPr>
            <a:r>
              <a:rPr kumimoji="1" lang="ko-KR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전압 증가시켜 속도 손실 보완</a:t>
            </a:r>
            <a:endParaRPr kumimoji="1" lang="en-US" altLang="ko-KR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65F6F5A-CBBE-66EF-6EC8-83A31A521740}"/>
              </a:ext>
            </a:extLst>
          </p:cNvPr>
          <p:cNvSpPr txBox="1"/>
          <p:nvPr/>
        </p:nvSpPr>
        <p:spPr>
          <a:xfrm>
            <a:off x="7011684" y="5275652"/>
            <a:ext cx="32986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è"/>
            </a:pPr>
            <a:r>
              <a:rPr kumimoji="1" lang="ko-KR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완만한 전압 증가가 안전에 필수</a:t>
            </a:r>
            <a:endParaRPr kumimoji="1" lang="en-US" altLang="ko-KR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D7E85F9-2F19-3B00-6BB4-AA34D011EA87}"/>
              </a:ext>
            </a:extLst>
          </p:cNvPr>
          <p:cNvSpPr txBox="1"/>
          <p:nvPr/>
        </p:nvSpPr>
        <p:spPr>
          <a:xfrm>
            <a:off x="9980302" y="5274668"/>
            <a:ext cx="26172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è"/>
            </a:pPr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PI</a:t>
            </a:r>
            <a:r>
              <a:rPr kumimoji="1" lang="ko-KR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제어 사용</a:t>
            </a:r>
            <a:endParaRPr kumimoji="1" lang="en-US" altLang="ko-KR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4658D41-6D71-9F39-4124-7FFE7D0EB98E}"/>
              </a:ext>
            </a:extLst>
          </p:cNvPr>
          <p:cNvSpPr txBox="1"/>
          <p:nvPr/>
        </p:nvSpPr>
        <p:spPr>
          <a:xfrm>
            <a:off x="8349931" y="4615411"/>
            <a:ext cx="139846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5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PI</a:t>
            </a:r>
            <a:r>
              <a:rPr kumimoji="1" lang="ko-KR" altLang="en-US" sz="15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제어 있는 경우</a:t>
            </a:r>
            <a:endParaRPr kumimoji="1" lang="ko-Kore-US" altLang="en-US" sz="1500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5CB7FA1-614A-9310-29E4-6870A1CC2A4A}"/>
              </a:ext>
            </a:extLst>
          </p:cNvPr>
          <p:cNvSpPr txBox="1"/>
          <p:nvPr/>
        </p:nvSpPr>
        <p:spPr>
          <a:xfrm>
            <a:off x="2887724" y="4615412"/>
            <a:ext cx="139846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5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PI</a:t>
            </a:r>
            <a:r>
              <a:rPr kumimoji="1" lang="ko-KR" altLang="en-US" sz="1500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제어 없는 경우</a:t>
            </a:r>
            <a:endParaRPr kumimoji="1" lang="ko-Kore-US" altLang="en-US" sz="1500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9805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kumimoji="1" spc="-60" dirty="0" smtClean="0">
            <a:latin typeface="Noto Sans CJK KR DemiLight" panose="020B0400000000000000" pitchFamily="34" charset="-128"/>
            <a:ea typeface="Noto Sans CJK KR DemiLight" panose="020B0400000000000000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6615</TotalTime>
  <Words>257</Words>
  <Application>Microsoft Office PowerPoint</Application>
  <PresentationFormat>와이드스크린</PresentationFormat>
  <Paragraphs>65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7" baseType="lpstr">
      <vt:lpstr>Pretendard Medium</vt:lpstr>
      <vt:lpstr>Wingdings</vt:lpstr>
      <vt:lpstr>Calibri Light</vt:lpstr>
      <vt:lpstr>Pretendard</vt:lpstr>
      <vt:lpstr>Pretendard SemiBold</vt:lpstr>
      <vt:lpstr>Pretendard Black</vt:lpstr>
      <vt:lpstr>Calibri</vt:lpstr>
      <vt:lpstr>Arial</vt:lpstr>
      <vt:lpstr>Pretendard Light</vt:lpstr>
      <vt:lpstr>Poppins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이성배</dc:creator>
  <cp:lastModifiedBy>윤성호</cp:lastModifiedBy>
  <cp:revision>155</cp:revision>
  <dcterms:created xsi:type="dcterms:W3CDTF">2022-06-26T03:47:52Z</dcterms:created>
  <dcterms:modified xsi:type="dcterms:W3CDTF">2025-01-20T14:55:09Z</dcterms:modified>
</cp:coreProperties>
</file>

<file path=docProps/thumbnail.jpeg>
</file>